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226" y="14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2020/03/23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24B7348B-A043-4E97-9ABE-0D4E06CDD205}" type="slidenum">
              <a:rPr lang="en-US" altLang="ja-JP" b="1">
                <a:latin typeface="微軟正黑體" pitchFamily="34" charset="-120"/>
                <a:ea typeface="微軟正黑體" pitchFamily="34" charset="-120"/>
              </a:rPr>
              <a:pPr>
                <a:defRPr/>
              </a:pPr>
              <a:t>1</a:t>
            </a:fld>
            <a:endParaRPr lang="en-US" altLang="ja-JP" b="1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857224" y="428604"/>
            <a:ext cx="7138988" cy="37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zh-TW" altLang="en-US" sz="26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殺菌力</a:t>
            </a:r>
            <a:r>
              <a:rPr lang="zh-TW" altLang="en-US" sz="2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及安全性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810000" y="966788"/>
            <a:ext cx="109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800" b="1">
                <a:latin typeface="微軟正黑體" pitchFamily="34" charset="-120"/>
                <a:ea typeface="微軟正黑體" pitchFamily="34" charset="-120"/>
              </a:rPr>
              <a:t>安全性高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6625" y="1285875"/>
            <a:ext cx="5116513" cy="3660775"/>
            <a:chOff x="1242" y="834"/>
            <a:chExt cx="3223" cy="2306"/>
          </a:xfrm>
        </p:grpSpPr>
        <p:sp>
          <p:nvSpPr>
            <p:cNvPr id="21516" name="Rectangle 5"/>
            <p:cNvSpPr>
              <a:spLocks noChangeArrowheads="1"/>
            </p:cNvSpPr>
            <p:nvPr/>
          </p:nvSpPr>
          <p:spPr bwMode="auto">
            <a:xfrm>
              <a:off x="1584" y="864"/>
              <a:ext cx="2256" cy="2016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17" name="Line 6"/>
            <p:cNvSpPr>
              <a:spLocks noChangeShapeType="1"/>
            </p:cNvSpPr>
            <p:nvPr/>
          </p:nvSpPr>
          <p:spPr bwMode="auto">
            <a:xfrm>
              <a:off x="1584" y="1872"/>
              <a:ext cx="225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518" name="Line 7"/>
            <p:cNvSpPr>
              <a:spLocks noChangeShapeType="1"/>
            </p:cNvSpPr>
            <p:nvPr/>
          </p:nvSpPr>
          <p:spPr bwMode="auto">
            <a:xfrm>
              <a:off x="2736" y="864"/>
              <a:ext cx="1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1519" name="Text Box 8"/>
            <p:cNvSpPr txBox="1">
              <a:spLocks noChangeArrowheads="1"/>
            </p:cNvSpPr>
            <p:nvPr/>
          </p:nvSpPr>
          <p:spPr bwMode="auto">
            <a:xfrm>
              <a:off x="2488" y="2909"/>
              <a:ext cx="5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800" b="1">
                  <a:latin typeface="微軟正黑體" pitchFamily="34" charset="-120"/>
                  <a:ea typeface="微軟正黑體" pitchFamily="34" charset="-120"/>
                </a:rPr>
                <a:t>毒性強</a:t>
              </a:r>
            </a:p>
          </p:txBody>
        </p:sp>
        <p:sp>
          <p:nvSpPr>
            <p:cNvPr id="21520" name="Text Box 9"/>
            <p:cNvSpPr txBox="1">
              <a:spLocks noChangeArrowheads="1"/>
            </p:cNvSpPr>
            <p:nvPr/>
          </p:nvSpPr>
          <p:spPr bwMode="auto">
            <a:xfrm>
              <a:off x="1242" y="1632"/>
              <a:ext cx="291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1800" b="1">
                  <a:latin typeface="微軟正黑體" pitchFamily="34" charset="-120"/>
                  <a:ea typeface="微軟正黑體" pitchFamily="34" charset="-120"/>
                </a:rPr>
                <a:t>殺菌力弱</a:t>
              </a:r>
            </a:p>
          </p:txBody>
        </p:sp>
        <p:sp>
          <p:nvSpPr>
            <p:cNvPr id="21521" name="Text Box 10"/>
            <p:cNvSpPr txBox="1">
              <a:spLocks noChangeArrowheads="1"/>
            </p:cNvSpPr>
            <p:nvPr/>
          </p:nvSpPr>
          <p:spPr bwMode="auto">
            <a:xfrm>
              <a:off x="3882" y="1646"/>
              <a:ext cx="291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zh-TW" altLang="en-US" sz="1800" b="1">
                  <a:latin typeface="微軟正黑體" pitchFamily="34" charset="-120"/>
                  <a:ea typeface="微軟正黑體" pitchFamily="34" charset="-120"/>
                </a:rPr>
                <a:t>殺菌力強</a:t>
              </a:r>
            </a:p>
          </p:txBody>
        </p:sp>
        <p:sp>
          <p:nvSpPr>
            <p:cNvPr id="21522" name="Oval 11"/>
            <p:cNvSpPr>
              <a:spLocks noChangeArrowheads="1"/>
            </p:cNvSpPr>
            <p:nvPr/>
          </p:nvSpPr>
          <p:spPr bwMode="auto">
            <a:xfrm>
              <a:off x="2160" y="216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3" name="Oval 12"/>
            <p:cNvSpPr>
              <a:spLocks noChangeArrowheads="1"/>
            </p:cNvSpPr>
            <p:nvPr/>
          </p:nvSpPr>
          <p:spPr bwMode="auto">
            <a:xfrm>
              <a:off x="1920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4" name="Oval 13"/>
            <p:cNvSpPr>
              <a:spLocks noChangeArrowheads="1"/>
            </p:cNvSpPr>
            <p:nvPr/>
          </p:nvSpPr>
          <p:spPr bwMode="auto">
            <a:xfrm>
              <a:off x="1920" y="144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5" name="Oval 14"/>
            <p:cNvSpPr>
              <a:spLocks noChangeArrowheads="1"/>
            </p:cNvSpPr>
            <p:nvPr/>
          </p:nvSpPr>
          <p:spPr bwMode="auto">
            <a:xfrm>
              <a:off x="2352" y="153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6" name="Oval 15"/>
            <p:cNvSpPr>
              <a:spLocks noChangeArrowheads="1"/>
            </p:cNvSpPr>
            <p:nvPr/>
          </p:nvSpPr>
          <p:spPr bwMode="auto">
            <a:xfrm>
              <a:off x="2880" y="124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7" name="Oval 16"/>
            <p:cNvSpPr>
              <a:spLocks noChangeArrowheads="1"/>
            </p:cNvSpPr>
            <p:nvPr/>
          </p:nvSpPr>
          <p:spPr bwMode="auto">
            <a:xfrm>
              <a:off x="2928" y="1536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8" name="Oval 17"/>
            <p:cNvSpPr>
              <a:spLocks noChangeArrowheads="1"/>
            </p:cNvSpPr>
            <p:nvPr/>
          </p:nvSpPr>
          <p:spPr bwMode="auto">
            <a:xfrm>
              <a:off x="3264" y="120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29" name="Oval 18"/>
            <p:cNvSpPr>
              <a:spLocks noChangeArrowheads="1"/>
            </p:cNvSpPr>
            <p:nvPr/>
          </p:nvSpPr>
          <p:spPr bwMode="auto">
            <a:xfrm>
              <a:off x="3312" y="13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504" y="960"/>
              <a:ext cx="192" cy="192"/>
              <a:chOff x="1152" y="3312"/>
              <a:chExt cx="192" cy="192"/>
            </a:xfrm>
          </p:grpSpPr>
          <p:sp>
            <p:nvSpPr>
              <p:cNvPr id="21550" name="Oval 20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en-US" b="1">
                  <a:latin typeface="微軟正黑體" pitchFamily="34" charset="-120"/>
                  <a:ea typeface="微軟正黑體" pitchFamily="34" charset="-120"/>
                </a:endParaRPr>
              </a:p>
            </p:txBody>
          </p:sp>
          <p:sp>
            <p:nvSpPr>
              <p:cNvPr id="21551" name="Oval 21"/>
              <p:cNvSpPr>
                <a:spLocks noChangeArrowheads="1"/>
              </p:cNvSpPr>
              <p:nvPr/>
            </p:nvSpPr>
            <p:spPr bwMode="auto">
              <a:xfrm>
                <a:off x="1200" y="3360"/>
                <a:ext cx="96" cy="96"/>
              </a:xfrm>
              <a:prstGeom prst="ellipse">
                <a:avLst/>
              </a:prstGeom>
              <a:gradFill rotWithShape="0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en-US" b="1">
                  <a:latin typeface="微軟正黑體" pitchFamily="34" charset="-120"/>
                  <a:ea typeface="微軟正黑體" pitchFamily="34" charset="-120"/>
                </a:endParaRPr>
              </a:p>
            </p:txBody>
          </p:sp>
        </p:grpSp>
        <p:sp>
          <p:nvSpPr>
            <p:cNvPr id="21531" name="Oval 22"/>
            <p:cNvSpPr>
              <a:spLocks noChangeArrowheads="1"/>
            </p:cNvSpPr>
            <p:nvPr/>
          </p:nvSpPr>
          <p:spPr bwMode="auto">
            <a:xfrm>
              <a:off x="2256" y="2304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32" name="Oval 23"/>
            <p:cNvSpPr>
              <a:spLocks noChangeArrowheads="1"/>
            </p:cNvSpPr>
            <p:nvPr/>
          </p:nvSpPr>
          <p:spPr bwMode="auto">
            <a:xfrm>
              <a:off x="3360" y="1968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33" name="Oval 24"/>
            <p:cNvSpPr>
              <a:spLocks noChangeArrowheads="1"/>
            </p:cNvSpPr>
            <p:nvPr/>
          </p:nvSpPr>
          <p:spPr bwMode="auto">
            <a:xfrm>
              <a:off x="3504" y="211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34" name="Oval 25"/>
            <p:cNvSpPr>
              <a:spLocks noChangeArrowheads="1"/>
            </p:cNvSpPr>
            <p:nvPr/>
          </p:nvSpPr>
          <p:spPr bwMode="auto">
            <a:xfrm>
              <a:off x="3168" y="2400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35" name="Oval 26"/>
            <p:cNvSpPr>
              <a:spLocks noChangeArrowheads="1"/>
            </p:cNvSpPr>
            <p:nvPr/>
          </p:nvSpPr>
          <p:spPr bwMode="auto">
            <a:xfrm>
              <a:off x="3408" y="2592"/>
              <a:ext cx="192" cy="1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b="1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36" name="Text Box 27"/>
            <p:cNvSpPr txBox="1">
              <a:spLocks noChangeArrowheads="1"/>
            </p:cNvSpPr>
            <p:nvPr/>
          </p:nvSpPr>
          <p:spPr bwMode="auto">
            <a:xfrm>
              <a:off x="1680" y="10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微軟正黑體" pitchFamily="34" charset="-120"/>
                  <a:ea typeface="微軟正黑體" pitchFamily="34" charset="-120"/>
                </a:rPr>
                <a:t>苯扎氯銨</a:t>
              </a:r>
            </a:p>
          </p:txBody>
        </p:sp>
        <p:sp>
          <p:nvSpPr>
            <p:cNvPr id="21537" name="Text Box 28"/>
            <p:cNvSpPr txBox="1">
              <a:spLocks noChangeArrowheads="1"/>
            </p:cNvSpPr>
            <p:nvPr/>
          </p:nvSpPr>
          <p:spPr bwMode="auto">
            <a:xfrm>
              <a:off x="1756" y="1584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微軟正黑體" pitchFamily="34" charset="-120"/>
                  <a:ea typeface="微軟正黑體" pitchFamily="34" charset="-120"/>
                </a:rPr>
                <a:t>氯己定</a:t>
              </a:r>
            </a:p>
          </p:txBody>
        </p:sp>
        <p:sp>
          <p:nvSpPr>
            <p:cNvPr id="21538" name="Text Box 29"/>
            <p:cNvSpPr txBox="1">
              <a:spLocks noChangeArrowheads="1"/>
            </p:cNvSpPr>
            <p:nvPr/>
          </p:nvSpPr>
          <p:spPr bwMode="auto">
            <a:xfrm>
              <a:off x="2256" y="1688"/>
              <a:ext cx="50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1400" b="1">
                  <a:latin typeface="微軟正黑體" pitchFamily="34" charset="-120"/>
                  <a:ea typeface="微軟正黑體" pitchFamily="34" charset="-120"/>
                </a:rPr>
                <a:t>tego51</a:t>
              </a:r>
            </a:p>
          </p:txBody>
        </p:sp>
        <p:sp>
          <p:nvSpPr>
            <p:cNvPr id="21539" name="Text Box 30"/>
            <p:cNvSpPr txBox="1">
              <a:spLocks noChangeArrowheads="1"/>
            </p:cNvSpPr>
            <p:nvPr/>
          </p:nvSpPr>
          <p:spPr bwMode="auto">
            <a:xfrm>
              <a:off x="2688" y="1056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latin typeface="微軟正黑體" pitchFamily="34" charset="-120"/>
                  <a:ea typeface="微軟正黑體" pitchFamily="34" charset="-120"/>
                </a:rPr>
                <a:t>洸碘藥水</a:t>
              </a:r>
            </a:p>
          </p:txBody>
        </p:sp>
        <p:sp>
          <p:nvSpPr>
            <p:cNvPr id="21540" name="Text Box 31"/>
            <p:cNvSpPr txBox="1">
              <a:spLocks noChangeArrowheads="1"/>
            </p:cNvSpPr>
            <p:nvPr/>
          </p:nvSpPr>
          <p:spPr bwMode="auto">
            <a:xfrm>
              <a:off x="2760" y="1728"/>
              <a:ext cx="62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400" b="1">
                  <a:latin typeface="微軟正黑體" pitchFamily="34" charset="-120"/>
                  <a:ea typeface="微軟正黑體" pitchFamily="34" charset="-120"/>
                </a:rPr>
                <a:t>乙醇(酒精）</a:t>
              </a:r>
            </a:p>
          </p:txBody>
        </p:sp>
        <p:sp>
          <p:nvSpPr>
            <p:cNvPr id="21541" name="Text Box 32"/>
            <p:cNvSpPr txBox="1">
              <a:spLocks noChangeArrowheads="1"/>
            </p:cNvSpPr>
            <p:nvPr/>
          </p:nvSpPr>
          <p:spPr bwMode="auto">
            <a:xfrm>
              <a:off x="3767" y="834"/>
              <a:ext cx="6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8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次氯酸水</a:t>
              </a:r>
              <a:endParaRPr lang="zh-TW" altLang="en-US" sz="1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42" name="Text Box 33"/>
            <p:cNvSpPr txBox="1">
              <a:spLocks noChangeArrowheads="1"/>
            </p:cNvSpPr>
            <p:nvPr/>
          </p:nvSpPr>
          <p:spPr bwMode="auto">
            <a:xfrm>
              <a:off x="3476" y="1272"/>
              <a:ext cx="45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400" b="1">
                  <a:latin typeface="微軟正黑體" pitchFamily="34" charset="-120"/>
                  <a:ea typeface="微軟正黑體" pitchFamily="34" charset="-120"/>
                </a:rPr>
                <a:t>強酸化水</a:t>
              </a:r>
            </a:p>
          </p:txBody>
        </p:sp>
        <p:sp>
          <p:nvSpPr>
            <p:cNvPr id="21543" name="Text Box 34"/>
            <p:cNvSpPr txBox="1">
              <a:spLocks noChangeArrowheads="1"/>
            </p:cNvSpPr>
            <p:nvPr/>
          </p:nvSpPr>
          <p:spPr bwMode="auto">
            <a:xfrm>
              <a:off x="3416" y="1568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TW" altLang="en-US" sz="1400" b="1">
                  <a:latin typeface="微軟正黑體" pitchFamily="34" charset="-120"/>
                  <a:ea typeface="微軟正黑體" pitchFamily="34" charset="-120"/>
                </a:rPr>
                <a:t>臭氧</a:t>
              </a:r>
            </a:p>
          </p:txBody>
        </p:sp>
        <p:sp>
          <p:nvSpPr>
            <p:cNvPr id="21544" name="Text Box 35"/>
            <p:cNvSpPr txBox="1">
              <a:spLocks noChangeArrowheads="1"/>
            </p:cNvSpPr>
            <p:nvPr/>
          </p:nvSpPr>
          <p:spPr bwMode="auto">
            <a:xfrm>
              <a:off x="2848" y="1872"/>
              <a:ext cx="5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次氯酸鈉</a:t>
              </a:r>
            </a:p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(漂白水)</a:t>
              </a:r>
            </a:p>
          </p:txBody>
        </p:sp>
        <p:sp>
          <p:nvSpPr>
            <p:cNvPr id="21545" name="Text Box 36"/>
            <p:cNvSpPr txBox="1">
              <a:spLocks noChangeArrowheads="1"/>
            </p:cNvSpPr>
            <p:nvPr/>
          </p:nvSpPr>
          <p:spPr bwMode="auto">
            <a:xfrm>
              <a:off x="3312" y="2288"/>
              <a:ext cx="5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二氧化氯</a:t>
              </a:r>
            </a:p>
          </p:txBody>
        </p:sp>
        <p:sp>
          <p:nvSpPr>
            <p:cNvPr id="21546" name="Text Box 37"/>
            <p:cNvSpPr txBox="1">
              <a:spLocks noChangeArrowheads="1"/>
            </p:cNvSpPr>
            <p:nvPr/>
          </p:nvSpPr>
          <p:spPr bwMode="auto">
            <a:xfrm>
              <a:off x="2736" y="2408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福馬林</a:t>
              </a:r>
            </a:p>
          </p:txBody>
        </p:sp>
        <p:sp>
          <p:nvSpPr>
            <p:cNvPr id="21547" name="Text Box 38"/>
            <p:cNvSpPr txBox="1">
              <a:spLocks noChangeArrowheads="1"/>
            </p:cNvSpPr>
            <p:nvPr/>
          </p:nvSpPr>
          <p:spPr bwMode="auto">
            <a:xfrm>
              <a:off x="2964" y="2640"/>
              <a:ext cx="4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戊二醛</a:t>
              </a:r>
            </a:p>
          </p:txBody>
        </p:sp>
        <p:sp>
          <p:nvSpPr>
            <p:cNvPr id="21548" name="Text Box 39"/>
            <p:cNvSpPr txBox="1">
              <a:spLocks noChangeArrowheads="1"/>
            </p:cNvSpPr>
            <p:nvPr/>
          </p:nvSpPr>
          <p:spPr bwMode="auto">
            <a:xfrm>
              <a:off x="1872" y="2112"/>
              <a:ext cx="3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甲酚</a:t>
              </a:r>
            </a:p>
          </p:txBody>
        </p:sp>
        <p:sp>
          <p:nvSpPr>
            <p:cNvPr id="21549" name="Text Box 40"/>
            <p:cNvSpPr txBox="1">
              <a:spLocks noChangeArrowheads="1"/>
            </p:cNvSpPr>
            <p:nvPr/>
          </p:nvSpPr>
          <p:spPr bwMode="auto">
            <a:xfrm>
              <a:off x="1968" y="2352"/>
              <a:ext cx="3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400" b="1">
                  <a:solidFill>
                    <a:schemeClr val="tx2"/>
                  </a:solidFill>
                  <a:latin typeface="微軟正黑體" pitchFamily="34" charset="-120"/>
                  <a:ea typeface="微軟正黑體" pitchFamily="34" charset="-120"/>
                </a:rPr>
                <a:t>苯酚</a:t>
              </a:r>
            </a:p>
          </p:txBody>
        </p:sp>
      </p:grpSp>
      <p:sp>
        <p:nvSpPr>
          <p:cNvPr id="21510" name="Text Box 41"/>
          <p:cNvSpPr txBox="1">
            <a:spLocks noChangeArrowheads="1"/>
          </p:cNvSpPr>
          <p:nvPr/>
        </p:nvSpPr>
        <p:spPr bwMode="auto">
          <a:xfrm>
            <a:off x="428596" y="5259676"/>
            <a:ext cx="8143932" cy="81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TW" altLang="en-US" sz="12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■</a:t>
            </a:r>
            <a:r>
              <a:rPr lang="zh-TW" altLang="en-US" sz="12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以往的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殺菌劑通病</a:t>
            </a:r>
            <a:r>
              <a:rPr lang="en-US" altLang="zh-TW" sz="13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300" b="1" u="sng" dirty="0" smtClean="0">
                <a:latin typeface="微軟正黑體" pitchFamily="34" charset="-120"/>
                <a:ea typeface="微軟正黑體" pitchFamily="34" charset="-120"/>
              </a:rPr>
              <a:t>效果高但</a:t>
            </a:r>
            <a:r>
              <a:rPr lang="zh-TW" altLang="en-US" sz="1300" b="1" u="sng" dirty="0">
                <a:latin typeface="微軟正黑體" pitchFamily="34" charset="-120"/>
                <a:ea typeface="微軟正黑體" pitchFamily="34" charset="-120"/>
              </a:rPr>
              <a:t>毒性強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zh-TW" altLang="en-US" sz="1300" b="1" u="sng" dirty="0">
                <a:latin typeface="微軟正黑體" pitchFamily="34" charset="-120"/>
                <a:ea typeface="微軟正黑體" pitchFamily="34" charset="-120"/>
              </a:rPr>
              <a:t>效果低但安全性高的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通病，效果與安全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性呈反比。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■ 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最近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成為話題的</a:t>
            </a:r>
            <a:r>
              <a:rPr lang="zh-TW" altLang="en-US" sz="1300" b="1" u="sng" dirty="0">
                <a:latin typeface="微軟正黑體" pitchFamily="34" charset="-120"/>
                <a:ea typeface="微軟正黑體" pitchFamily="34" charset="-120"/>
              </a:rPr>
              <a:t>強酸化水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zh-TW" altLang="en-US" sz="1300" b="1" u="sng" dirty="0">
                <a:latin typeface="微軟正黑體" pitchFamily="34" charset="-120"/>
                <a:ea typeface="微軟正黑體" pitchFamily="34" charset="-120"/>
              </a:rPr>
              <a:t>臭氧</a:t>
            </a:r>
            <a:r>
              <a:rPr lang="zh-TW" altLang="en-US" sz="1300" b="1" u="sng" dirty="0" smtClean="0">
                <a:latin typeface="微軟正黑體" pitchFamily="34" charset="-120"/>
                <a:ea typeface="微軟正黑體" pitchFamily="34" charset="-120"/>
              </a:rPr>
              <a:t>水</a:t>
            </a:r>
            <a:r>
              <a:rPr lang="en-US" altLang="zh-TW" sz="1300" b="1" dirty="0" smtClean="0"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效果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高且安全性高，具備以往的消毒劑所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沒有的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特性，近乎理想。</a:t>
            </a:r>
            <a:b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3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■ </a:t>
            </a:r>
            <a:r>
              <a:rPr lang="zh-TW" altLang="en-US" sz="13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次氯酸水</a:t>
            </a:r>
            <a:r>
              <a:rPr lang="en-US" altLang="zh-TW" sz="13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 更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克服了強酸化水和臭氧中有效成分氣化和腐蝕的問題，處於</a:t>
            </a:r>
            <a:r>
              <a:rPr lang="zh-TW" altLang="en-US" sz="1300" b="1" dirty="0" smtClean="0">
                <a:latin typeface="微軟正黑體" pitchFamily="34" charset="-120"/>
                <a:ea typeface="微軟正黑體" pitchFamily="34" charset="-120"/>
              </a:rPr>
              <a:t>理想  </a:t>
            </a:r>
            <a:r>
              <a:rPr lang="zh-TW" altLang="en-US" sz="1300" b="1" u="sng" dirty="0">
                <a:latin typeface="微軟正黑體" pitchFamily="34" charset="-120"/>
                <a:ea typeface="微軟正黑體" pitchFamily="34" charset="-120"/>
              </a:rPr>
              <a:t>殺菌劑領域</a:t>
            </a:r>
            <a:r>
              <a:rPr lang="en-US" altLang="zh-TW" sz="1300" b="1" u="sng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1300" b="1" u="sng" dirty="0">
                <a:latin typeface="微軟正黑體" pitchFamily="34" charset="-120"/>
                <a:ea typeface="微軟正黑體" pitchFamily="34" charset="-120"/>
              </a:rPr>
              <a:t>區</a:t>
            </a:r>
            <a:r>
              <a:rPr lang="zh-TW" altLang="en-US" sz="1300" b="1" dirty="0">
                <a:latin typeface="微軟正黑體" pitchFamily="34" charset="-120"/>
                <a:ea typeface="微軟正黑體" pitchFamily="34" charset="-120"/>
              </a:rPr>
              <a:t>中之最高位置。</a:t>
            </a:r>
          </a:p>
        </p:txBody>
      </p:sp>
      <p:sp>
        <p:nvSpPr>
          <p:cNvPr id="21511" name="Text Box 43"/>
          <p:cNvSpPr txBox="1">
            <a:spLocks noChangeArrowheads="1"/>
          </p:cNvSpPr>
          <p:nvPr/>
        </p:nvSpPr>
        <p:spPr bwMode="auto">
          <a:xfrm>
            <a:off x="6715140" y="1785926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A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區</a:t>
            </a:r>
            <a:b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殺菌力強/安全性高</a:t>
            </a:r>
          </a:p>
        </p:txBody>
      </p:sp>
      <p:sp>
        <p:nvSpPr>
          <p:cNvPr id="21512" name="Text Box 44"/>
          <p:cNvSpPr txBox="1">
            <a:spLocks noChangeArrowheads="1"/>
          </p:cNvSpPr>
          <p:nvPr/>
        </p:nvSpPr>
        <p:spPr bwMode="auto">
          <a:xfrm>
            <a:off x="6715140" y="3714752"/>
            <a:ext cx="2000264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B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區</a:t>
            </a:r>
            <a:b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殺菌力強/毒性強</a:t>
            </a:r>
          </a:p>
        </p:txBody>
      </p:sp>
      <p:sp>
        <p:nvSpPr>
          <p:cNvPr id="21513" name="Text Box 45"/>
          <p:cNvSpPr txBox="1">
            <a:spLocks noChangeArrowheads="1"/>
          </p:cNvSpPr>
          <p:nvPr/>
        </p:nvSpPr>
        <p:spPr bwMode="auto">
          <a:xfrm>
            <a:off x="228600" y="1676400"/>
            <a:ext cx="2057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C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區</a:t>
            </a:r>
            <a:b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殺菌力弱/安全性高</a:t>
            </a:r>
          </a:p>
        </p:txBody>
      </p:sp>
      <p:sp>
        <p:nvSpPr>
          <p:cNvPr id="21514" name="Text Box 46"/>
          <p:cNvSpPr txBox="1">
            <a:spLocks noChangeArrowheads="1"/>
          </p:cNvSpPr>
          <p:nvPr/>
        </p:nvSpPr>
        <p:spPr bwMode="auto">
          <a:xfrm>
            <a:off x="285720" y="3786190"/>
            <a:ext cx="1928826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D </a:t>
            </a: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區</a:t>
            </a:r>
            <a:b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600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殺菌力弱/毒性強</a:t>
            </a:r>
          </a:p>
        </p:txBody>
      </p:sp>
      <p:sp>
        <p:nvSpPr>
          <p:cNvPr id="48" name="矩形 47"/>
          <p:cNvSpPr/>
          <p:nvPr/>
        </p:nvSpPr>
        <p:spPr>
          <a:xfrm>
            <a:off x="3714744" y="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各種殺菌劑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6357950" y="4714884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 smtClean="0">
                <a:latin typeface="華康中圓體" pitchFamily="49" charset="-120"/>
                <a:ea typeface="華康中圓體" pitchFamily="49" charset="-120"/>
              </a:rPr>
              <a:t>資料</a:t>
            </a:r>
            <a:r>
              <a:rPr lang="zh-TW" altLang="en-US" sz="1200" dirty="0" smtClean="0">
                <a:latin typeface="華康中圓體" pitchFamily="49" charset="-120"/>
                <a:ea typeface="華康中圓體" pitchFamily="49" charset="-120"/>
              </a:rPr>
              <a:t>來源</a:t>
            </a:r>
            <a:r>
              <a:rPr lang="en-US" altLang="zh-TW" sz="1200" dirty="0" smtClean="0">
                <a:latin typeface="華康中圓體" pitchFamily="49" charset="-120"/>
                <a:ea typeface="華康中圓體" pitchFamily="49" charset="-120"/>
              </a:rPr>
              <a:t>: </a:t>
            </a:r>
            <a:r>
              <a:rPr lang="zh-TW" altLang="en-US" sz="1200" dirty="0" smtClean="0">
                <a:latin typeface="華康中圓體" pitchFamily="49" charset="-120"/>
                <a:ea typeface="華康中圓體" pitchFamily="49" charset="-120"/>
              </a:rPr>
              <a:t>日本</a:t>
            </a:r>
            <a:r>
              <a:rPr lang="en-US" altLang="zh-TW" sz="1200" dirty="0" smtClean="0">
                <a:latin typeface="華康中圓體" pitchFamily="49" charset="-120"/>
                <a:ea typeface="華康中圓體" pitchFamily="49" charset="-120"/>
              </a:rPr>
              <a:t>O</a:t>
            </a:r>
            <a:r>
              <a:rPr lang="zh-TW" altLang="en-US" sz="1200" dirty="0" smtClean="0">
                <a:latin typeface="華康中圓體" pitchFamily="49" charset="-120"/>
                <a:ea typeface="華康中圓體" pitchFamily="49" charset="-120"/>
              </a:rPr>
              <a:t>社</a:t>
            </a:r>
            <a:endParaRPr lang="zh-TW" altLang="en-US" sz="1200" dirty="0">
              <a:latin typeface="華康中圓體" pitchFamily="49" charset="-120"/>
              <a:ea typeface="華康中圓體" pitchFamily="49" charset="-12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3D_LOOP" val="V=Package1\\S=Rotate\\D=5\\O=Round the world\\E=1\\H=6\\L=1\\A=0\\C=0\\"/>
  <p:tag name="SHOW3D_TRNS" val="V=Package1\\S=Block out\\P=2\\D=7\\O=Block out\\E=1\\M=1\\A=0\\C=0\\R=0\\G=0\\B=0\\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PresentationFormat>如螢幕大小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</cp:revision>
  <dcterms:created xsi:type="dcterms:W3CDTF">2020-03-23T08:12:30Z</dcterms:created>
  <dcterms:modified xsi:type="dcterms:W3CDTF">2020-03-23T08:18:51Z</dcterms:modified>
</cp:coreProperties>
</file>